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7" r:id="rId4"/>
    <p:sldId id="272" r:id="rId5"/>
    <p:sldId id="266" r:id="rId6"/>
    <p:sldId id="275" r:id="rId7"/>
    <p:sldId id="278" r:id="rId8"/>
    <p:sldId id="276" r:id="rId9"/>
    <p:sldId id="279" r:id="rId10"/>
    <p:sldId id="277" r:id="rId11"/>
    <p:sldId id="280" r:id="rId12"/>
    <p:sldId id="281" r:id="rId13"/>
    <p:sldId id="274" r:id="rId14"/>
    <p:sldId id="282" r:id="rId15"/>
    <p:sldId id="283" r:id="rId16"/>
    <p:sldId id="284" r:id="rId17"/>
    <p:sldId id="285" r:id="rId18"/>
    <p:sldId id="286" r:id="rId19"/>
    <p:sldId id="287" r:id="rId20"/>
    <p:sldId id="269" r:id="rId21"/>
    <p:sldId id="270" r:id="rId22"/>
    <p:sldId id="271" r:id="rId23"/>
    <p:sldId id="288" r:id="rId24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9"/>
    <p:restoredTop sz="94710"/>
  </p:normalViewPr>
  <p:slideViewPr>
    <p:cSldViewPr snapToGrid="0">
      <p:cViewPr>
        <p:scale>
          <a:sx n="128" d="100"/>
          <a:sy n="128" d="100"/>
        </p:scale>
        <p:origin x="148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42.3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9,'214'13,"6"0,-190-13,-8 1,-1-1,1-1,-1-1,38-9,-43 8,1 0,-1 1,24 0,4 0,114 1,-105 3,52-4,-92-3,-9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3:41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4:52.5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7:25:06.8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45.2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18,'732'0,"-614"-9,46 0,-111 9,-45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48.5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0,'1173'18'0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51.3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0,'14'1,"0"1,-1 0,25 7,-24-5,-1-1,2-1,25 2,1060-4,-1092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9,'117'9,"80"-6,167-6,-36-6,-327 9,0 0,1 0,-1 0,1 0,-1 0,0 0,1-1,-1 1,0 0,1-1,-1 1,0-1,0 1,2-2,1-2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4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1,'1173'0,"-1165"0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06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0,'1226'35'0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6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62,'231'-18,"10"1,27-1,-99 9,24 9,-185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19:45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8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1,'1218'0,"-1211"0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21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29,'415'-15,"159"10,-311 7,-263-1,1-1,-1 0,0 0,0 0,0 0,1 0,-1 0,0 0,0 0,1 0,-1 0,0 0,0 1,0-1,1 0,-1 0,0-1,0 1,1 0,-1 0,0 0,0 0,1 0,-1 0,0 0,0 0,0 0,1 0,-1 0,0-1,0 1,0 0,0 0,1 0,-1 0,0-1,0 1,0 0,0 0,0 0,0-1,1 1,-1 0,0 0,0-1,0 1,0 0,0 0,0 0,0-1,0 1,0 0,0 0,0-1,0 1,0 0,0 0,0 0,0-1,-1 1,1 0,-2-4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0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0,'1041'-18'0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3.4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0,'1164'-9'0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6.1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 0,'1208'-36'0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56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0,'1068'-9'0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59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38,'488'-8,"-259"-1,-141 6,-52 2,63-8,-64 5,0 1,59 4,-33 0,-53-1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02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1,'1261'0,"-1253"0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17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18,'611'0,"-494"-9,91 0,-84 9,-117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19.2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0,'1199'-18'0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50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19,'96'2,"101"-4,-12-7,355-1,-349 12,-103 16,-80-18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22.1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0,'1332'-18'0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46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18,'1183'0,"-1078"-9,-92 4,-9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0,'1024'0,"-1017"0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3.4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28,'830'0,"-619"-9,-78 9,-133 0,1 0,-1 0,1 0,-1 0,1 0,0 0,-1 0,1-1,-1 1,1 0,-1 0,1 0,-1-1,1 1,-1 0,1-1,-1 1,1 0,-1-1,0 1,1 0,-1-1,0 1,1-1,-1 1,0-1,1 1,-1-1,0 1,0-1,0 1,1-1,-1 1,0-1,0 1,0-1,0 0,0 0,-1-3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5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0,'1253'0,"-1245"0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8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1,'891'0,"-794"9,-53-1,-37-7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11.3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0,'1217'27'0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27.9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1,'1032'0,"-1025"0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30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4,'1191'0,"-1175"-1,-10-1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33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03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0,'1067'-35'0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47.3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0,'1076'0'0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2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18,'137'1,"142"-3,81-6,-155-1,14 9,-212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64,'33'0,"11"1,1-2,75-12,-93 9,0 2,42 0,-41 2,-1 0,44-8,72-11,-113 14,0 3,35 0,14-1,173 0,-133 5,-82 4,-31-4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1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25,'1059'-9,"-1058"10,0-1,0 0,0 0,0 0,0 0,0 0,0 0,0-1,0 1,0 0,0 0,0-1,0 1,0-1,0 1,0-1,-1 1,1-1,0 1,0-1,0 0,-1 1,1-1,0 0,0-1,1-3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4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0,'188'10,"-42"-1,677-1,-772-8,-43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8.1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24,'171'1,"177"-3,7-6,-158-1,-132 10,69-2,-123-2,-9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28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27,'101'1,"105"-2,-37-8,-113 1,-38 4,-1 2,28-2,349 5,-387-1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1.0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0,'1191'17'0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4.3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0,'1253'0'0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3.9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27,'679'-17,"-523"8,103 9,-252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09.7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18,'125'2,"131"-4,-194-7,24 0,690 9,-768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6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1,'836'8,"-755"1,3 0,-10-8,51-2,-112-4,-10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8.9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0,'1121'0,"-989"9,-124-9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58.5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1,'1050'0,"-1042"0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2.6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41,'307'-8,"-214"5,-63 3,0-1,-1-1,1-1,34-10,-40 9,0 1,-1 1,1 0,0 2,28 3,15 0,277-3,-336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5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30,'182'2,"190"-4,-261-11,-79 7,0 2,34 0,419 5,-470-3,-9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0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0,'1050'18'0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22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0,'1226'0,"-1218"0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5.4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0,'1261'0'0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3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50,'300'9,"-11"-25,-154 0,-9-2,-87 14,0 1,0 2,41 3,3 1,-76-3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6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0,'258'22,"-175"-11,103 1,461-13,-639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13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0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9,'475'9,"-187"-18,-82 0,96 9,-295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8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9,'1041'0,"-1040"0,0 1,0-1,1 0,-1 0,0-1,1 1,-1 0,1 0,-1-1,0 1,0 0,1-1,-1 1,0-1,2-1,1-2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0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22,'199'2,"205"-5,173-14,-559 15,-12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13,'704'0,"-472"-9,-110 11,126-5,-241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13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 0,'988'-27'0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17.4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27,'184'2,"189"-4,-300-7,21 0,154 1,-82 7,-158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21.8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0,'1243'-44'0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29.7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9,'1015'0,"-1014"0,1 1,-1-1,1 0,-1-1,0 1,1 0,-1 0,0-1,1 1,-1 0,0-1,0 1,1-1,0-1,2-2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33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22,'605'-9,"-53"0,-536 8,-10-1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36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2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1,'793'8,"-519"-8,-266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45.1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0,'408'9,"257"-9,-661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48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0,'1156'9'0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51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25,'1271'0,"-1270"1,0-1,1 0,-1 0,0 0,1 0,-1 0,0 0,1-1,-1 1,0 0,0-1,1 1,-1-1,0 1,0-1,0 1,1-1,-1 0,0 0,0 0,0 1,0-1,0 0,-1 0,1 0,0-1,0 1,-1 0,2-2,-1-3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4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0,'971'0,"-898"9,4 0,20-9,-90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27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0,'1252'0'0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C30-588D-BE7F-BDD4-86CA45C97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201D-710C-72A4-3085-79739AED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67A7-159C-2F01-8A15-F46E09F0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44CC-B86A-B3D7-2740-F9FA3286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6671-8989-C98C-2396-A6B21BF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75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4206-6B11-87BF-B652-2B468F06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BF33B-963A-5F59-8523-D28E4308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4B3A-C46B-7FC2-98C1-8966A43A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DB32-6A2D-A2A9-27B9-89453E1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170-5921-8D40-6152-BAAFF2B7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68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F10E-11C4-A15B-30BB-16C4C107D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B1DE3-98C0-69FD-842A-F37998D23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1D80-862A-6A19-58B1-4A1F814A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3495-4908-0AE9-6EBE-DA3A51DD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9430-F915-E76F-8EC2-33FA43C1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5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B5-6074-ABA1-8EAC-0A243BC0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E57C-D3A0-474A-23A9-9A8C666F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A262-E80A-DD3F-AEDD-6F732BA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FC81-9274-23AD-2811-92B39414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81AE-5138-5609-0844-754501B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1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DD1-4A9A-28B9-C4AF-1BE37608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379A-92EC-B25A-CF38-E8706D7A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84E-7BDA-69DA-99CA-DF949FFB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234D-6C68-C3A2-5406-D3FBC119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15B9-EB5F-551E-A230-3C8B33DA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09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082-C8C6-9614-39B2-1BA65206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DD61-F728-BE39-AF42-BEBCDB2F2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E511D-9C52-B7D6-B5D8-26F107FB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9567-72B5-0F68-353B-FD9077E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F3743-499D-7447-F176-A65E2DC3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1636-592C-C3D8-E4AC-6680D45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69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332-C4BF-C730-09D7-06160C5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46CC-61F2-153F-6EE0-A748AC83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8C92-AA82-C8E5-294E-A5C01524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D698-33D6-B80D-3417-156A99F4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27F0-D9E4-0D6B-0ADB-6ECFD4699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AEE5F-3FC2-33CB-86A1-45EABCE4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58F0-BFDA-5642-D2DE-288E397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0CFAA-7007-EFF6-3252-B5CBC02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96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CA06-7039-EA7C-9B85-387213A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357E-5FB6-2B14-5035-F7B1F28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84EF-3262-90F1-BC71-E4823B17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3C2-35D2-5D50-E75A-46C20EA4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28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D767-4DC9-A931-3ABD-CA3236CF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54F9-A88D-C47B-4AC5-AA8F7EAE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7960-FD73-9182-592A-B5D36E8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2A-0BC5-D108-CE74-1B0DEC1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4A46-2E13-40FD-B8D0-EF9727BD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0EFA2-805B-2DBF-F5BE-5B6A0805E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6EA06-0C8A-5C5A-3862-B2CC5A54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CCB9-48A0-4259-60E7-0AA2D2A8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6D7B-B048-AF36-7093-CE439C2F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26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B6F-61D4-DC1F-B27E-85C2D54F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698B-709F-C7E3-A7E6-CAFD469D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B94-BDA2-23B8-098E-31925896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C574-D73C-92B3-CF22-24E3F698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5F9A-07A2-8B21-13E4-E485D017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1FC5-1797-4102-E543-B28E19E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4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150D-83CC-6C2B-9C05-8401A8C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66A7-6EBD-38CB-B3A1-056E8AFB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ACE3-230F-E180-BC8A-3DE846E5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8345-3099-B3D8-0461-C3156D72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9977-C940-D8B4-CF81-17676630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39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8.xml"/><Relationship Id="rId18" Type="http://schemas.openxmlformats.org/officeDocument/2006/relationships/image" Target="../media/image18.png"/><Relationship Id="rId26" Type="http://schemas.openxmlformats.org/officeDocument/2006/relationships/image" Target="../media/image34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3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0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4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29.xml"/><Relationship Id="rId24" Type="http://schemas.openxmlformats.org/officeDocument/2006/relationships/image" Target="../media/image46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9.png"/><Relationship Id="rId19" Type="http://schemas.openxmlformats.org/officeDocument/2006/relationships/customXml" Target="../ink/ink33.xml"/><Relationship Id="rId4" Type="http://schemas.openxmlformats.org/officeDocument/2006/relationships/image" Target="../media/image36.png"/><Relationship Id="rId9" Type="http://schemas.openxmlformats.org/officeDocument/2006/relationships/customXml" Target="../ink/ink28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42.xml"/><Relationship Id="rId18" Type="http://schemas.openxmlformats.org/officeDocument/2006/relationships/image" Target="../media/image56.png"/><Relationship Id="rId26" Type="http://schemas.openxmlformats.org/officeDocument/2006/relationships/image" Target="../media/image21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53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1.xml"/><Relationship Id="rId24" Type="http://schemas.openxmlformats.org/officeDocument/2006/relationships/image" Target="../media/image59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52.png"/><Relationship Id="rId19" Type="http://schemas.openxmlformats.org/officeDocument/2006/relationships/customXml" Target="../ink/ink45.xml"/><Relationship Id="rId4" Type="http://schemas.openxmlformats.org/officeDocument/2006/relationships/image" Target="../media/image49.png"/><Relationship Id="rId9" Type="http://schemas.openxmlformats.org/officeDocument/2006/relationships/customXml" Target="../ink/ink40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4.xml"/><Relationship Id="rId18" Type="http://schemas.openxmlformats.org/officeDocument/2006/relationships/image" Target="../media/image68.png"/><Relationship Id="rId26" Type="http://schemas.openxmlformats.org/officeDocument/2006/relationships/image" Target="../media/image71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5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3.xml"/><Relationship Id="rId24" Type="http://schemas.openxmlformats.org/officeDocument/2006/relationships/image" Target="../media/image70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4.png"/><Relationship Id="rId19" Type="http://schemas.openxmlformats.org/officeDocument/2006/relationships/customXml" Target="../ink/ink57.xml"/><Relationship Id="rId4" Type="http://schemas.openxmlformats.org/officeDocument/2006/relationships/image" Target="../media/image61.png"/><Relationship Id="rId9" Type="http://schemas.openxmlformats.org/officeDocument/2006/relationships/customXml" Target="../ink/ink52.xml"/><Relationship Id="rId1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66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customXml" Target="../ink/ink61.xml"/><Relationship Id="rId21" Type="http://schemas.openxmlformats.org/officeDocument/2006/relationships/customXml" Target="../ink/ink70.xml"/><Relationship Id="rId7" Type="http://schemas.openxmlformats.org/officeDocument/2006/relationships/customXml" Target="../ink/ink63.xml"/><Relationship Id="rId12" Type="http://schemas.openxmlformats.org/officeDocument/2006/relationships/image" Target="../media/image77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65.xml"/><Relationship Id="rId24" Type="http://schemas.openxmlformats.org/officeDocument/2006/relationships/image" Target="../media/image83.png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10" Type="http://schemas.openxmlformats.org/officeDocument/2006/relationships/image" Target="../media/image76.png"/><Relationship Id="rId19" Type="http://schemas.openxmlformats.org/officeDocument/2006/relationships/customXml" Target="../ink/ink69.xml"/><Relationship Id="rId4" Type="http://schemas.openxmlformats.org/officeDocument/2006/relationships/image" Target="../media/image73.png"/><Relationship Id="rId9" Type="http://schemas.openxmlformats.org/officeDocument/2006/relationships/customXml" Target="../ink/ink64.xml"/><Relationship Id="rId14" Type="http://schemas.openxmlformats.org/officeDocument/2006/relationships/image" Target="../media/image78.png"/><Relationship Id="rId22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111-6D0A-71C3-C0E8-359B52921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351"/>
            <a:ext cx="9144000" cy="1728116"/>
          </a:xfrm>
        </p:spPr>
        <p:txBody>
          <a:bodyPr>
            <a:normAutofit fontScale="90000"/>
          </a:bodyPr>
          <a:lstStyle/>
          <a:p>
            <a:r>
              <a:rPr lang="en-IT" dirty="0"/>
              <a:t>Unrolling algorithms for tomography of limited angles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2578-556A-4CE7-F47F-B3E1F9E3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768"/>
            <a:ext cx="9144000" cy="3122870"/>
          </a:xfrm>
        </p:spPr>
        <p:txBody>
          <a:bodyPr>
            <a:normAutofit fontScale="92500" lnSpcReduction="20000"/>
          </a:bodyPr>
          <a:lstStyle/>
          <a:p>
            <a:endParaRPr lang="en-IT" dirty="0"/>
          </a:p>
          <a:p>
            <a:r>
              <a:rPr lang="en-IT" dirty="0"/>
              <a:t>Group component:</a:t>
            </a:r>
          </a:p>
          <a:p>
            <a:r>
              <a:rPr lang="en-IT" dirty="0"/>
              <a:t>Kamal Nishantha Angunna Gamage</a:t>
            </a:r>
          </a:p>
          <a:p>
            <a:r>
              <a:rPr lang="en-IT" dirty="0"/>
              <a:t>Matteo Fontana</a:t>
            </a:r>
          </a:p>
          <a:p>
            <a:r>
              <a:rPr lang="en-IT" dirty="0"/>
              <a:t>Giuseppe Spathis</a:t>
            </a:r>
          </a:p>
          <a:p>
            <a:endParaRPr lang="en-IT" dirty="0"/>
          </a:p>
          <a:p>
            <a:r>
              <a:rPr lang="en-IT" dirty="0"/>
              <a:t>Supervisor:</a:t>
            </a:r>
          </a:p>
          <a:p>
            <a:r>
              <a:rPr lang="en-IT" dirty="0"/>
              <a:t>Elena Loli Piccolomini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0105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76F-C797-C025-796F-5C8F338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D691-26FE-837A-8189-17A0B2E4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reconstructed image</a:t>
            </a:r>
          </a:p>
          <a:p>
            <a:r>
              <a:rPr lang="en-US" dirty="0"/>
              <a:t>Dual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sinogram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case, we use 10 unrolled iterations, and for each iteration we have two U-Nets: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a </a:t>
            </a:r>
            <a:r>
              <a:rPr lang="en-US" b="1" dirty="0"/>
              <a:t>primal U-Net</a:t>
            </a:r>
            <a:r>
              <a:rPr lang="en-US" dirty="0"/>
              <a:t>, designed to denoise the image</a:t>
            </a:r>
          </a:p>
          <a:p>
            <a:pPr marL="0" indent="0">
              <a:buNone/>
            </a:pPr>
            <a:r>
              <a:rPr lang="en-US" dirty="0"/>
              <a:t>- a </a:t>
            </a:r>
            <a:r>
              <a:rPr lang="en-US" b="1" dirty="0"/>
              <a:t>dual U-Net</a:t>
            </a:r>
            <a:r>
              <a:rPr lang="en-US" dirty="0"/>
              <a:t>, responsible for correcting the reconstruction to ensure fidelity to the sinogram.</a:t>
            </a:r>
          </a:p>
        </p:txBody>
      </p:sp>
    </p:spTree>
    <p:extLst>
      <p:ext uri="{BB962C8B-B14F-4D97-AF65-F5344CB8AC3E}">
        <p14:creationId xmlns:p14="http://schemas.microsoft.com/office/powerpoint/2010/main" val="86858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60E-B578-3FE4-8F84-5E00E56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5E8B-F877-4EB9-EFD4-8A0F9B0A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Hyperparameters:  </a:t>
            </a:r>
          </a:p>
          <a:p>
            <a:pPr marL="0" indent="0">
              <a:buNone/>
            </a:pPr>
            <a:r>
              <a:rPr lang="en-US" dirty="0"/>
              <a:t>- learning rate: 10^-3</a:t>
            </a:r>
          </a:p>
          <a:p>
            <a:pPr marL="0" indent="0">
              <a:buNone/>
            </a:pPr>
            <a:r>
              <a:rPr lang="en-US" dirty="0"/>
              <a:t>- number of unrolled iteration: 10 </a:t>
            </a:r>
          </a:p>
          <a:p>
            <a:pPr marL="0" indent="0">
              <a:buNone/>
            </a:pPr>
            <a:r>
              <a:rPr lang="en-US" dirty="0"/>
              <a:t> - epochs: 20-30 </a:t>
            </a:r>
          </a:p>
          <a:p>
            <a:pPr>
              <a:buFontTx/>
              <a:buChar char="-"/>
            </a:pPr>
            <a:r>
              <a:rPr lang="en-US" dirty="0"/>
              <a:t>Batch size: 4</a:t>
            </a:r>
          </a:p>
        </p:txBody>
      </p:sp>
    </p:spTree>
    <p:extLst>
      <p:ext uri="{BB962C8B-B14F-4D97-AF65-F5344CB8AC3E}">
        <p14:creationId xmlns:p14="http://schemas.microsoft.com/office/powerpoint/2010/main" val="278749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15E1-58B1-F752-53BC-A1A7AAE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LPD DESIGN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FA2BE6-5BDB-4F31-4048-B48250E58D2E}"/>
              </a:ext>
            </a:extLst>
          </p:cNvPr>
          <p:cNvSpPr txBox="1"/>
          <p:nvPr/>
        </p:nvSpPr>
        <p:spPr>
          <a:xfrm>
            <a:off x="9107786" y="1908489"/>
            <a:ext cx="2942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dirty="0"/>
              <a:t>Each U-Net consists of two layers, with 32 features in the first and 64 in the second, and includes residual blocks between them.</a:t>
            </a: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Total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Non-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0</a:t>
            </a:r>
            <a:endParaRPr lang="it-IT" b="0" dirty="0">
              <a:effectLst/>
            </a:endParaRPr>
          </a:p>
          <a:p>
            <a:pPr>
              <a:buNone/>
            </a:pPr>
            <a:br>
              <a:rPr lang="it-IT" dirty="0"/>
            </a:br>
            <a:endParaRPr lang="it-IT" dirty="0"/>
          </a:p>
        </p:txBody>
      </p:sp>
      <p:pic>
        <p:nvPicPr>
          <p:cNvPr id="11" name="Segnaposto contenuto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8884F4-0308-8CD3-E161-AA1393D3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" y="1690688"/>
            <a:ext cx="8209524" cy="4190476"/>
          </a:xfrm>
        </p:spPr>
      </p:pic>
    </p:spTree>
    <p:extLst>
      <p:ext uri="{BB962C8B-B14F-4D97-AF65-F5344CB8AC3E}">
        <p14:creationId xmlns:p14="http://schemas.microsoft.com/office/powerpoint/2010/main" val="157481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8B2-E92B-2FBE-2701-589EEE9E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GB" dirty="0"/>
              <a:t>Introducing the experiments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C3C-8CA7-C249-1267-F97DE0C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21"/>
            <a:ext cx="10515600" cy="465024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Test Geometries:</a:t>
            </a:r>
          </a:p>
          <a:p>
            <a:pPr lvl="1"/>
            <a:r>
              <a:rPr lang="en-GB" dirty="0"/>
              <a:t>30 angles in [-30°, 30°]</a:t>
            </a:r>
          </a:p>
          <a:p>
            <a:pPr lvl="1"/>
            <a:r>
              <a:rPr lang="en-GB" dirty="0"/>
              <a:t>30 angles in [-15°, 15°]</a:t>
            </a:r>
          </a:p>
          <a:p>
            <a:pPr lvl="1"/>
            <a:r>
              <a:rPr lang="en-GB" dirty="0"/>
              <a:t>30 angles in [0°, 180°]</a:t>
            </a:r>
          </a:p>
          <a:p>
            <a:pPr lvl="1"/>
            <a:r>
              <a:rPr lang="en-GB" dirty="0"/>
              <a:t>Each tested with and without noise (noise level = 0.1)</a:t>
            </a:r>
          </a:p>
          <a:p>
            <a:r>
              <a:rPr lang="en-GB" dirty="0"/>
              <a:t>Metrics:</a:t>
            </a:r>
          </a:p>
          <a:p>
            <a:pPr lvl="1"/>
            <a:r>
              <a:rPr lang="en-GB" dirty="0"/>
              <a:t>Relative Error (RE)</a:t>
            </a:r>
          </a:p>
          <a:p>
            <a:pPr lvl="1"/>
            <a:r>
              <a:rPr lang="en-GB" dirty="0"/>
              <a:t>PSNR</a:t>
            </a:r>
          </a:p>
          <a:p>
            <a:pPr lvl="1"/>
            <a:r>
              <a:rPr lang="en-GB" dirty="0"/>
              <a:t>SSIM</a:t>
            </a:r>
          </a:p>
          <a:p>
            <a:r>
              <a:rPr lang="en-GB" dirty="0"/>
              <a:t>Outputs:</a:t>
            </a:r>
          </a:p>
          <a:p>
            <a:pPr lvl="1"/>
            <a:r>
              <a:rPr lang="en-GB" dirty="0"/>
              <a:t>Reconstruction results for selected images, with zoom-in area visualizations</a:t>
            </a:r>
          </a:p>
          <a:p>
            <a:pPr lvl="1"/>
            <a:r>
              <a:rPr lang="en-GB" dirty="0"/>
              <a:t>Average metrics across a subset of the test set, presented in a .xlsx file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5808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12EDE4C0-DA3F-BDA8-D849-6F50170B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272"/>
          <a:stretch>
            <a:fillRect/>
          </a:stretch>
        </p:blipFill>
        <p:spPr>
          <a:xfrm>
            <a:off x="3028076" y="97514"/>
            <a:ext cx="8931394" cy="676048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14:cNvPr>
              <p14:cNvContentPartPr/>
              <p14:nvPr/>
            </p14:nvContentPartPr>
            <p14:xfrm>
              <a:off x="10566066" y="1929931"/>
              <a:ext cx="387360" cy="1332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66" y="1893931"/>
                <a:ext cx="423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14:cNvPr>
              <p14:cNvContentPartPr/>
              <p14:nvPr/>
            </p14:nvContentPartPr>
            <p14:xfrm>
              <a:off x="11043427" y="1931915"/>
              <a:ext cx="435600" cy="972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5427" y="1895915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14:cNvPr>
              <p14:cNvContentPartPr/>
              <p14:nvPr/>
            </p14:nvContentPartPr>
            <p14:xfrm>
              <a:off x="10808527" y="2016040"/>
              <a:ext cx="469800" cy="792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0541" y="1980040"/>
                <a:ext cx="505413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14:cNvPr>
              <p14:cNvContentPartPr/>
              <p14:nvPr/>
            </p14:nvContentPartPr>
            <p14:xfrm>
              <a:off x="10566066" y="3628855"/>
              <a:ext cx="384480" cy="1296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8066" y="3592855"/>
                <a:ext cx="420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14:cNvPr>
              <p14:cNvContentPartPr/>
              <p14:nvPr/>
            </p14:nvContentPartPr>
            <p14:xfrm>
              <a:off x="8978611" y="3729380"/>
              <a:ext cx="473040" cy="756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611" y="3693380"/>
                <a:ext cx="50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14:cNvPr>
              <p14:cNvContentPartPr/>
              <p14:nvPr/>
            </p14:nvContentPartPr>
            <p14:xfrm>
              <a:off x="11043427" y="3612582"/>
              <a:ext cx="441720" cy="36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25427" y="3576582"/>
                <a:ext cx="47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14:cNvPr>
              <p14:cNvContentPartPr/>
              <p14:nvPr/>
            </p14:nvContentPartPr>
            <p14:xfrm>
              <a:off x="10557224" y="5290729"/>
              <a:ext cx="387360" cy="360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9224" y="5250729"/>
                <a:ext cx="423000" cy="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14:cNvPr>
              <p14:cNvContentPartPr/>
              <p14:nvPr/>
            </p14:nvContentPartPr>
            <p14:xfrm>
              <a:off x="11037667" y="5283889"/>
              <a:ext cx="441360" cy="684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19667" y="5247889"/>
                <a:ext cx="47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14:cNvPr>
              <p14:cNvContentPartPr/>
              <p14:nvPr/>
            </p14:nvContentPartPr>
            <p14:xfrm>
              <a:off x="10812127" y="5371438"/>
              <a:ext cx="451080" cy="360"/>
            </p14:xfrm>
          </p:contentPart>
        </mc:Choice>
        <mc:Fallback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94127" y="5335438"/>
                <a:ext cx="48672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37977E-8F07-7BDA-8376-5380B0993AEF}"/>
              </a:ext>
            </a:extLst>
          </p:cNvPr>
          <p:cNvSpPr txBox="1"/>
          <p:nvPr/>
        </p:nvSpPr>
        <p:spPr>
          <a:xfrm>
            <a:off x="232530" y="366619"/>
            <a:ext cx="279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False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14:cNvPr>
              <p14:cNvContentPartPr/>
              <p14:nvPr/>
            </p14:nvContentPartPr>
            <p14:xfrm>
              <a:off x="8997331" y="356899"/>
              <a:ext cx="435600" cy="9720"/>
            </p14:xfrm>
          </p:contentPart>
        </mc:Choice>
        <mc:Fallback>
          <p:pic>
            <p:nvPicPr>
              <p:cNvPr id="4" name="Input penna 17">
                <a:extLst>
                  <a:ext uri="{FF2B5EF4-FFF2-40B4-BE49-F238E27FC236}">
                    <a16:creationId xmlns:a16="http://schemas.microsoft.com/office/drawing/2014/main" id="{BD08543F-CB00-EF2A-FC5D-4D6698CC883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9331" y="320899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14:cNvPr>
              <p14:cNvContentPartPr/>
              <p14:nvPr/>
            </p14:nvContentPartPr>
            <p14:xfrm>
              <a:off x="9215131" y="277460"/>
              <a:ext cx="435600" cy="9720"/>
            </p14:xfrm>
          </p:contentPart>
        </mc:Choice>
        <mc:Fallback>
          <p:pic>
            <p:nvPicPr>
              <p:cNvPr id="6" name="Input penna 17">
                <a:extLst>
                  <a:ext uri="{FF2B5EF4-FFF2-40B4-BE49-F238E27FC236}">
                    <a16:creationId xmlns:a16="http://schemas.microsoft.com/office/drawing/2014/main" id="{439F859D-3465-40F1-157D-E334607C7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7131" y="241460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14:cNvPr>
              <p14:cNvContentPartPr/>
              <p14:nvPr/>
            </p14:nvContentPartPr>
            <p14:xfrm>
              <a:off x="8779531" y="287180"/>
              <a:ext cx="435600" cy="9720"/>
            </p14:xfrm>
          </p:contentPart>
        </mc:Choice>
        <mc:Fallback>
          <p:pic>
            <p:nvPicPr>
              <p:cNvPr id="7" name="Input penna 17">
                <a:extLst>
                  <a:ext uri="{FF2B5EF4-FFF2-40B4-BE49-F238E27FC236}">
                    <a16:creationId xmlns:a16="http://schemas.microsoft.com/office/drawing/2014/main" id="{3003D35B-3E18-E4D0-93DD-AB102044B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1531" y="251180"/>
                <a:ext cx="47124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8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B8E7-4C8B-C97E-90E1-59F6167A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arte&#10;&#10;Il contenuto generato dall'IA potrebbe non essere corretto.">
            <a:extLst>
              <a:ext uri="{FF2B5EF4-FFF2-40B4-BE49-F238E27FC236}">
                <a16:creationId xmlns:a16="http://schemas.microsoft.com/office/drawing/2014/main" id="{570E7679-E0FF-ED86-991B-BA626522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45"/>
          <a:stretch>
            <a:fillRect/>
          </a:stretch>
        </p:blipFill>
        <p:spPr>
          <a:xfrm>
            <a:off x="2893567" y="36495"/>
            <a:ext cx="8993632" cy="682150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14:cNvPr>
              <p14:cNvContentPartPr/>
              <p14:nvPr/>
            </p14:nvContentPartPr>
            <p14:xfrm>
              <a:off x="8657444" y="200695"/>
              <a:ext cx="387360" cy="684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9444" y="164695"/>
                <a:ext cx="423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14:cNvPr>
              <p14:cNvContentPartPr/>
              <p14:nvPr/>
            </p14:nvContentPartPr>
            <p14:xfrm>
              <a:off x="9148210" y="207535"/>
              <a:ext cx="422640" cy="684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0210" y="171535"/>
                <a:ext cx="45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14:cNvPr>
              <p14:cNvContentPartPr/>
              <p14:nvPr/>
            </p14:nvContentPartPr>
            <p14:xfrm>
              <a:off x="8902330" y="315462"/>
              <a:ext cx="457200" cy="1008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4330" y="279462"/>
                <a:ext cx="492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14:cNvPr>
              <p14:cNvContentPartPr/>
              <p14:nvPr/>
            </p14:nvContentPartPr>
            <p14:xfrm>
              <a:off x="10456690" y="1892759"/>
              <a:ext cx="371520" cy="75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8690" y="1858395"/>
                <a:ext cx="407160" cy="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14:cNvPr>
              <p14:cNvContentPartPr/>
              <p14:nvPr/>
            </p14:nvContentPartPr>
            <p14:xfrm>
              <a:off x="10978546" y="1875357"/>
              <a:ext cx="425520" cy="36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60546" y="1839357"/>
                <a:ext cx="46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14:cNvPr>
              <p14:cNvContentPartPr/>
              <p14:nvPr/>
            </p14:nvContentPartPr>
            <p14:xfrm>
              <a:off x="10749586" y="1992329"/>
              <a:ext cx="441720" cy="1296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31586" y="1956329"/>
                <a:ext cx="477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14:cNvPr>
              <p14:cNvContentPartPr/>
              <p14:nvPr/>
            </p14:nvContentPartPr>
            <p14:xfrm>
              <a:off x="10456690" y="3576639"/>
              <a:ext cx="399960" cy="2268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38690" y="3540639"/>
                <a:ext cx="43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14:cNvPr>
              <p14:cNvContentPartPr/>
              <p14:nvPr/>
            </p14:nvContentPartPr>
            <p14:xfrm>
              <a:off x="10962706" y="3568371"/>
              <a:ext cx="441360" cy="36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44706" y="3532371"/>
                <a:ext cx="477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14:cNvPr>
              <p14:cNvContentPartPr/>
              <p14:nvPr/>
            </p14:nvContentPartPr>
            <p14:xfrm>
              <a:off x="10729066" y="3671169"/>
              <a:ext cx="454320" cy="1044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11066" y="3635169"/>
                <a:ext cx="48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14:cNvPr>
              <p14:cNvContentPartPr/>
              <p14:nvPr/>
            </p14:nvContentPartPr>
            <p14:xfrm>
              <a:off x="10481530" y="5265199"/>
              <a:ext cx="375120" cy="684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63530" y="5229199"/>
                <a:ext cx="410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14:cNvPr>
              <p14:cNvContentPartPr/>
              <p14:nvPr/>
            </p14:nvContentPartPr>
            <p14:xfrm>
              <a:off x="10956226" y="5257785"/>
              <a:ext cx="419400" cy="360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38226" y="5221785"/>
                <a:ext cx="455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14:cNvPr>
              <p14:cNvContentPartPr/>
              <p14:nvPr/>
            </p14:nvContentPartPr>
            <p14:xfrm>
              <a:off x="10752826" y="5343680"/>
              <a:ext cx="435240" cy="1332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34826" y="5307680"/>
                <a:ext cx="47088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B88E8B-7FF9-7C52-52E4-58A84636DE81}"/>
              </a:ext>
            </a:extLst>
          </p:cNvPr>
          <p:cNvSpPr txBox="1"/>
          <p:nvPr/>
        </p:nvSpPr>
        <p:spPr>
          <a:xfrm>
            <a:off x="235937" y="349422"/>
            <a:ext cx="2722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(-15°, 15°)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44327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6ECD-D158-0940-F103-64828B75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57E6941F-0A4A-1632-3B67-E78BDE3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5"/>
          <a:stretch>
            <a:fillRect/>
          </a:stretch>
        </p:blipFill>
        <p:spPr>
          <a:xfrm>
            <a:off x="3075165" y="68369"/>
            <a:ext cx="8880898" cy="678963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14:cNvPr>
              <p14:cNvContentPartPr/>
              <p14:nvPr/>
            </p14:nvContentPartPr>
            <p14:xfrm>
              <a:off x="8781108" y="260282"/>
              <a:ext cx="384840" cy="360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3108" y="224282"/>
                <a:ext cx="420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14:cNvPr>
              <p14:cNvContentPartPr/>
              <p14:nvPr/>
            </p14:nvContentPartPr>
            <p14:xfrm>
              <a:off x="9233635" y="263882"/>
              <a:ext cx="422280" cy="1368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650" y="227882"/>
                <a:ext cx="45789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14:cNvPr>
              <p14:cNvContentPartPr/>
              <p14:nvPr/>
            </p14:nvContentPartPr>
            <p14:xfrm>
              <a:off x="8987575" y="361948"/>
              <a:ext cx="457200" cy="3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9575" y="325948"/>
                <a:ext cx="49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14:cNvPr>
              <p14:cNvContentPartPr/>
              <p14:nvPr/>
            </p14:nvContentPartPr>
            <p14:xfrm>
              <a:off x="10554643" y="1931239"/>
              <a:ext cx="384480" cy="684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6643" y="1895239"/>
                <a:ext cx="420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14:cNvPr>
              <p14:cNvContentPartPr/>
              <p14:nvPr/>
            </p14:nvContentPartPr>
            <p14:xfrm>
              <a:off x="11052894" y="1924399"/>
              <a:ext cx="432000" cy="684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894" y="1888399"/>
                <a:ext cx="46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14:cNvPr>
              <p14:cNvContentPartPr/>
              <p14:nvPr/>
            </p14:nvContentPartPr>
            <p14:xfrm>
              <a:off x="10812954" y="2019425"/>
              <a:ext cx="479880" cy="684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94954" y="1983425"/>
                <a:ext cx="515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14:cNvPr>
              <p14:cNvContentPartPr/>
              <p14:nvPr/>
            </p14:nvContentPartPr>
            <p14:xfrm>
              <a:off x="9021848" y="3665680"/>
              <a:ext cx="469800" cy="684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3862" y="3629680"/>
                <a:ext cx="505413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14:cNvPr>
              <p14:cNvContentPartPr/>
              <p14:nvPr/>
            </p14:nvContentPartPr>
            <p14:xfrm>
              <a:off x="10592199" y="3591031"/>
              <a:ext cx="371520" cy="36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74199" y="3555031"/>
                <a:ext cx="40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14:cNvPr>
              <p14:cNvContentPartPr/>
              <p14:nvPr/>
            </p14:nvContentPartPr>
            <p14:xfrm>
              <a:off x="11077490" y="3591031"/>
              <a:ext cx="428040" cy="1008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59490" y="3555031"/>
                <a:ext cx="463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14:cNvPr>
              <p14:cNvContentPartPr/>
              <p14:nvPr/>
            </p14:nvContentPartPr>
            <p14:xfrm>
              <a:off x="9037688" y="5347020"/>
              <a:ext cx="453960" cy="36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19702" y="5311020"/>
                <a:ext cx="489572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14:cNvPr>
              <p14:cNvContentPartPr/>
              <p14:nvPr/>
            </p14:nvContentPartPr>
            <p14:xfrm>
              <a:off x="10592199" y="5243983"/>
              <a:ext cx="374400" cy="684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74199" y="5207983"/>
                <a:ext cx="410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14:cNvPr>
              <p14:cNvContentPartPr/>
              <p14:nvPr/>
            </p14:nvContentPartPr>
            <p14:xfrm>
              <a:off x="11049654" y="5250823"/>
              <a:ext cx="438480" cy="1008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31654" y="5214823"/>
                <a:ext cx="47412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6E0CDDC-07B0-D2C0-3A90-BD4E1101F34A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425246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4C9-4795-2AFB-7485-E6DEF9FA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grafica&#10;&#10;Il contenuto generato dall'IA potrebbe non essere corretto.">
            <a:extLst>
              <a:ext uri="{FF2B5EF4-FFF2-40B4-BE49-F238E27FC236}">
                <a16:creationId xmlns:a16="http://schemas.microsoft.com/office/drawing/2014/main" id="{E71CFE16-C156-1D90-78E4-D58FDB2D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54909" y="79466"/>
            <a:ext cx="8901865" cy="679256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14:cNvPr>
              <p14:cNvContentPartPr/>
              <p14:nvPr/>
            </p14:nvContentPartPr>
            <p14:xfrm>
              <a:off x="8744202" y="268986"/>
              <a:ext cx="374760" cy="36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185" y="232986"/>
                <a:ext cx="41043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14:cNvPr>
              <p14:cNvContentPartPr/>
              <p14:nvPr/>
            </p14:nvContentPartPr>
            <p14:xfrm>
              <a:off x="9222605" y="268986"/>
              <a:ext cx="437040" cy="180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4605" y="223986"/>
                <a:ext cx="472680" cy="91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14:cNvPr>
              <p14:cNvContentPartPr/>
              <p14:nvPr/>
            </p14:nvContentPartPr>
            <p14:xfrm>
              <a:off x="9002645" y="361948"/>
              <a:ext cx="438480" cy="3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4645" y="325948"/>
                <a:ext cx="474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14:cNvPr>
              <p14:cNvContentPartPr/>
              <p14:nvPr/>
            </p14:nvContentPartPr>
            <p14:xfrm>
              <a:off x="10548960" y="1975774"/>
              <a:ext cx="387720" cy="36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0960" y="1939774"/>
                <a:ext cx="42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14:cNvPr>
              <p14:cNvContentPartPr/>
              <p14:nvPr/>
            </p14:nvContentPartPr>
            <p14:xfrm>
              <a:off x="11052396" y="1934757"/>
              <a:ext cx="434880" cy="720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4396" y="1898757"/>
                <a:ext cx="470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14:cNvPr>
              <p14:cNvContentPartPr/>
              <p14:nvPr/>
            </p14:nvContentPartPr>
            <p14:xfrm>
              <a:off x="10818756" y="2058574"/>
              <a:ext cx="451080" cy="2376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00756" y="2022020"/>
                <a:ext cx="486720" cy="9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14:cNvPr>
              <p14:cNvContentPartPr/>
              <p14:nvPr/>
            </p14:nvContentPartPr>
            <p14:xfrm>
              <a:off x="10604874" y="3639317"/>
              <a:ext cx="391320" cy="936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86857" y="3601877"/>
                <a:ext cx="426993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14:cNvPr>
              <p14:cNvContentPartPr/>
              <p14:nvPr/>
            </p14:nvContentPartPr>
            <p14:xfrm>
              <a:off x="11044296" y="3584074"/>
              <a:ext cx="438120" cy="1008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26296" y="3548074"/>
                <a:ext cx="47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14:cNvPr>
              <p14:cNvContentPartPr/>
              <p14:nvPr/>
            </p14:nvContentPartPr>
            <p14:xfrm>
              <a:off x="10801116" y="3708157"/>
              <a:ext cx="462240" cy="936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83116" y="3670717"/>
                <a:ext cx="497880" cy="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14:cNvPr>
              <p14:cNvContentPartPr/>
              <p14:nvPr/>
            </p14:nvContentPartPr>
            <p14:xfrm>
              <a:off x="10587661" y="5306640"/>
              <a:ext cx="365040" cy="1044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9661" y="5270640"/>
                <a:ext cx="40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14:cNvPr>
              <p14:cNvContentPartPr/>
              <p14:nvPr/>
            </p14:nvContentPartPr>
            <p14:xfrm>
              <a:off x="11032236" y="5291533"/>
              <a:ext cx="429120" cy="648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14236" y="5255533"/>
                <a:ext cx="464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14:cNvPr>
              <p14:cNvContentPartPr/>
              <p14:nvPr/>
            </p14:nvContentPartPr>
            <p14:xfrm>
              <a:off x="10818396" y="5346056"/>
              <a:ext cx="451440" cy="36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00396" y="5310056"/>
                <a:ext cx="48708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B64497-6E1C-763D-85AC-A0FB58063353}"/>
              </a:ext>
            </a:extLst>
          </p:cNvPr>
          <p:cNvSpPr txBox="1"/>
          <p:nvPr/>
        </p:nvSpPr>
        <p:spPr>
          <a:xfrm>
            <a:off x="98151" y="361948"/>
            <a:ext cx="27494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(-30°, 30°)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270038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BF7F-0EBF-E2B7-5A1A-6375F828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astra dei raggi X, mosaico&#10;&#10;Il contenuto generato dall'IA potrebbe non essere corretto.">
            <a:extLst>
              <a:ext uri="{FF2B5EF4-FFF2-40B4-BE49-F238E27FC236}">
                <a16:creationId xmlns:a16="http://schemas.microsoft.com/office/drawing/2014/main" id="{A2CED80E-7AB3-2AD3-664D-202765AC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8"/>
          <a:stretch>
            <a:fillRect/>
          </a:stretch>
        </p:blipFill>
        <p:spPr>
          <a:xfrm>
            <a:off x="3005214" y="12350"/>
            <a:ext cx="8971438" cy="684565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14:cNvPr>
              <p14:cNvContentPartPr/>
              <p14:nvPr/>
            </p14:nvContentPartPr>
            <p14:xfrm>
              <a:off x="6886137" y="191470"/>
              <a:ext cx="396720" cy="972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8137" y="155470"/>
                <a:ext cx="432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14:cNvPr>
              <p14:cNvContentPartPr/>
              <p14:nvPr/>
            </p14:nvContentPartPr>
            <p14:xfrm>
              <a:off x="7488830" y="195970"/>
              <a:ext cx="438120" cy="1044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0830" y="158684"/>
                <a:ext cx="473760" cy="84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14:cNvPr>
              <p14:cNvContentPartPr/>
              <p14:nvPr/>
            </p14:nvContentPartPr>
            <p14:xfrm>
              <a:off x="8245090" y="628620"/>
              <a:ext cx="454320" cy="36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7450" y="592620"/>
                <a:ext cx="489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14:cNvPr>
              <p14:cNvContentPartPr/>
              <p14:nvPr/>
            </p14:nvContentPartPr>
            <p14:xfrm>
              <a:off x="8761806" y="1914282"/>
              <a:ext cx="381240" cy="3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3806" y="1878282"/>
                <a:ext cx="41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14:cNvPr>
              <p14:cNvContentPartPr/>
              <p14:nvPr/>
            </p14:nvContentPartPr>
            <p14:xfrm>
              <a:off x="9210006" y="1899162"/>
              <a:ext cx="422280" cy="1512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2021" y="1863162"/>
                <a:ext cx="45789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14:cNvPr>
              <p14:cNvContentPartPr/>
              <p14:nvPr/>
            </p14:nvContentPartPr>
            <p14:xfrm>
              <a:off x="8952426" y="1979361"/>
              <a:ext cx="468720" cy="1188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34426" y="1943361"/>
                <a:ext cx="504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14:cNvPr>
              <p14:cNvContentPartPr/>
              <p14:nvPr/>
            </p14:nvContentPartPr>
            <p14:xfrm>
              <a:off x="8761806" y="3573453"/>
              <a:ext cx="378360" cy="684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3806" y="3537453"/>
                <a:ext cx="414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14:cNvPr>
              <p14:cNvContentPartPr/>
              <p14:nvPr/>
            </p14:nvContentPartPr>
            <p14:xfrm>
              <a:off x="9225377" y="3554256"/>
              <a:ext cx="444600" cy="36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7377" y="3518256"/>
                <a:ext cx="48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14:cNvPr>
              <p14:cNvContentPartPr/>
              <p14:nvPr/>
            </p14:nvContentPartPr>
            <p14:xfrm>
              <a:off x="8982846" y="3642753"/>
              <a:ext cx="454320" cy="36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64846" y="3606753"/>
                <a:ext cx="48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14:cNvPr>
              <p14:cNvContentPartPr/>
              <p14:nvPr/>
            </p14:nvContentPartPr>
            <p14:xfrm>
              <a:off x="8717661" y="5249280"/>
              <a:ext cx="409680" cy="2124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99661" y="5213280"/>
                <a:ext cx="445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14:cNvPr>
              <p14:cNvContentPartPr/>
              <p14:nvPr/>
            </p14:nvContentPartPr>
            <p14:xfrm>
              <a:off x="9234917" y="5253960"/>
              <a:ext cx="425520" cy="1656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6932" y="5217960"/>
                <a:ext cx="46113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14:cNvPr>
              <p14:cNvContentPartPr/>
              <p14:nvPr/>
            </p14:nvContentPartPr>
            <p14:xfrm>
              <a:off x="8987237" y="5343574"/>
              <a:ext cx="460440" cy="684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69237" y="5307574"/>
                <a:ext cx="49608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4EFFE5-7474-6D73-B32E-C65C28C287E2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False</a:t>
            </a:r>
          </a:p>
        </p:txBody>
      </p:sp>
    </p:spTree>
    <p:extLst>
      <p:ext uri="{BB962C8B-B14F-4D97-AF65-F5344CB8AC3E}">
        <p14:creationId xmlns:p14="http://schemas.microsoft.com/office/powerpoint/2010/main" val="398584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75A4-ED41-A82E-F874-419924EF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B5E114A-0E76-6CB5-B3A8-CDE5F091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4"/>
          <a:stretch>
            <a:fillRect/>
          </a:stretch>
        </p:blipFill>
        <p:spPr>
          <a:xfrm>
            <a:off x="2900061" y="-15113"/>
            <a:ext cx="9026896" cy="688822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14:cNvPr>
              <p14:cNvContentPartPr/>
              <p14:nvPr/>
            </p14:nvContentPartPr>
            <p14:xfrm>
              <a:off x="6861325" y="188591"/>
              <a:ext cx="384480" cy="360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3325" y="155864"/>
                <a:ext cx="42012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14:cNvPr>
              <p14:cNvContentPartPr/>
              <p14:nvPr/>
            </p14:nvContentPartPr>
            <p14:xfrm>
              <a:off x="7332939" y="190391"/>
              <a:ext cx="433800" cy="900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4939" y="154391"/>
                <a:ext cx="469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14:cNvPr>
              <p14:cNvContentPartPr/>
              <p14:nvPr/>
            </p14:nvContentPartPr>
            <p14:xfrm>
              <a:off x="7095339" y="321766"/>
              <a:ext cx="475200" cy="468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7339" y="288337"/>
                <a:ext cx="510840" cy="71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14:cNvPr>
              <p14:cNvContentPartPr/>
              <p14:nvPr/>
            </p14:nvContentPartPr>
            <p14:xfrm>
              <a:off x="8712730" y="1881298"/>
              <a:ext cx="356040" cy="1008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4730" y="1845298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14:cNvPr>
              <p14:cNvContentPartPr/>
              <p14:nvPr/>
            </p14:nvContentPartPr>
            <p14:xfrm>
              <a:off x="9268173" y="1874544"/>
              <a:ext cx="412560" cy="1080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0189" y="1838544"/>
                <a:ext cx="448169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14:cNvPr>
              <p14:cNvContentPartPr/>
              <p14:nvPr/>
            </p14:nvContentPartPr>
            <p14:xfrm>
              <a:off x="8904610" y="1922878"/>
              <a:ext cx="447840" cy="1620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86610" y="1886878"/>
                <a:ext cx="48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14:cNvPr>
              <p14:cNvContentPartPr/>
              <p14:nvPr/>
            </p14:nvContentPartPr>
            <p14:xfrm>
              <a:off x="8685190" y="3576334"/>
              <a:ext cx="374760" cy="360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7190" y="3543607"/>
                <a:ext cx="410400" cy="6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14:cNvPr>
              <p14:cNvContentPartPr/>
              <p14:nvPr/>
            </p14:nvContentPartPr>
            <p14:xfrm>
              <a:off x="9222588" y="3553276"/>
              <a:ext cx="424440" cy="792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4603" y="3517276"/>
                <a:ext cx="46005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14:cNvPr>
              <p14:cNvContentPartPr/>
              <p14:nvPr/>
            </p14:nvContentPartPr>
            <p14:xfrm>
              <a:off x="8914330" y="3674599"/>
              <a:ext cx="460800" cy="36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6330" y="3638599"/>
                <a:ext cx="49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14:cNvPr>
              <p14:cNvContentPartPr/>
              <p14:nvPr/>
            </p14:nvContentPartPr>
            <p14:xfrm>
              <a:off x="8671870" y="5295378"/>
              <a:ext cx="388080" cy="360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53870" y="5259378"/>
                <a:ext cx="42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14:cNvPr>
              <p14:cNvContentPartPr/>
              <p14:nvPr/>
            </p14:nvContentPartPr>
            <p14:xfrm>
              <a:off x="9157150" y="5272634"/>
              <a:ext cx="416520" cy="360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39150" y="5236634"/>
                <a:ext cx="452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14:cNvPr>
              <p14:cNvContentPartPr/>
              <p14:nvPr/>
            </p14:nvContentPartPr>
            <p14:xfrm>
              <a:off x="8904610" y="5367290"/>
              <a:ext cx="470520" cy="936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86610" y="5331290"/>
                <a:ext cx="50616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3D3D08-F213-81F4-06CD-24035E108733}"/>
              </a:ext>
            </a:extLst>
          </p:cNvPr>
          <p:cNvSpPr txBox="1"/>
          <p:nvPr/>
        </p:nvSpPr>
        <p:spPr>
          <a:xfrm>
            <a:off x="98151" y="361948"/>
            <a:ext cx="2627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Geom (0°, 180°)</a:t>
            </a:r>
          </a:p>
          <a:p>
            <a:r>
              <a:rPr lang="en-IT" sz="2800" dirty="0"/>
              <a:t>Noise = True</a:t>
            </a:r>
          </a:p>
        </p:txBody>
      </p:sp>
    </p:spTree>
    <p:extLst>
      <p:ext uri="{BB962C8B-B14F-4D97-AF65-F5344CB8AC3E}">
        <p14:creationId xmlns:p14="http://schemas.microsoft.com/office/powerpoint/2010/main" val="640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52D9-1213-5675-2328-12A61061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5B30-47E5-CAAD-7B1E-F73716D2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Objective</a:t>
            </a:r>
            <a:r>
              <a:rPr lang="en-GB" dirty="0"/>
              <a:t>: Reconstruct CT images from limited-angle sinograms using an </a:t>
            </a:r>
            <a:r>
              <a:rPr lang="en-GB" b="1" dirty="0"/>
              <a:t>unrolling method</a:t>
            </a:r>
            <a:r>
              <a:rPr lang="en-GB" dirty="0"/>
              <a:t> (Adler et al.) with a </a:t>
            </a:r>
            <a:r>
              <a:rPr lang="en-GB" b="1" dirty="0"/>
              <a:t>Residual U-Net</a:t>
            </a:r>
            <a:r>
              <a:rPr lang="en-GB" dirty="0"/>
              <a:t> architecture.</a:t>
            </a:r>
          </a:p>
          <a:p>
            <a:r>
              <a:rPr lang="en-GB" b="1" dirty="0"/>
              <a:t>Comparison</a:t>
            </a:r>
            <a:r>
              <a:rPr lang="en-GB" dirty="0"/>
              <a:t>: Evaluate the unrolling </a:t>
            </a:r>
            <a:r>
              <a:rPr lang="en-GB" b="1" dirty="0"/>
              <a:t>Plug-and-Play</a:t>
            </a:r>
            <a:r>
              <a:rPr lang="en-GB" dirty="0"/>
              <a:t> algorithm against a </a:t>
            </a:r>
            <a:r>
              <a:rPr lang="en-GB" b="1" dirty="0"/>
              <a:t>Total Variation (TV)</a:t>
            </a:r>
            <a:r>
              <a:rPr lang="en-GB" dirty="0"/>
              <a:t> model-based reconstruction.</a:t>
            </a:r>
          </a:p>
          <a:p>
            <a:r>
              <a:rPr lang="en-GB" b="1" dirty="0"/>
              <a:t>Dataset</a:t>
            </a:r>
            <a:r>
              <a:rPr lang="en-GB" dirty="0"/>
              <a:t>: </a:t>
            </a:r>
            <a:r>
              <a:rPr lang="en-GB" b="1" dirty="0"/>
              <a:t>Mayo Clinic CT Dataset</a:t>
            </a:r>
            <a:br>
              <a:rPr lang="en-GB" dirty="0"/>
            </a:br>
            <a:r>
              <a:rPr lang="en-GB" dirty="0"/>
              <a:t>Link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423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741-E33F-8FC3-F509-6B84328C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Results</a:t>
            </a:r>
            <a:r>
              <a:rPr lang="en-US" dirty="0"/>
              <a:t> on a subset of the test set </a:t>
            </a:r>
            <a:endParaRPr lang="en-IT" dirty="0"/>
          </a:p>
        </p:txBody>
      </p:sp>
      <p:pic>
        <p:nvPicPr>
          <p:cNvPr id="10" name="Content Placeholder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94D096F2-88F9-0214-7275-8F60DF65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4" y="1690688"/>
            <a:ext cx="11905632" cy="3926477"/>
          </a:xfrm>
        </p:spPr>
      </p:pic>
    </p:spTree>
    <p:extLst>
      <p:ext uri="{BB962C8B-B14F-4D97-AF65-F5344CB8AC3E}">
        <p14:creationId xmlns:p14="http://schemas.microsoft.com/office/powerpoint/2010/main" val="48338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C6BD-F8CC-C7D3-C8CF-9F3F655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851058C-E729-87A4-BB6E-D48DB30327EF}"/>
              </a:ext>
            </a:extLst>
          </p:cNvPr>
          <p:cNvSpPr txBox="1"/>
          <p:nvPr/>
        </p:nvSpPr>
        <p:spPr>
          <a:xfrm>
            <a:off x="838200" y="3521798"/>
            <a:ext cx="44852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TV regularization: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Sometimes achieved higher SSIM in small regions with respect to LPD → better local detail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0°–180° geometry, surprisingly competed closely with LPD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Outperformed LPD in all other metrics, except SSIM on single image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D24A721-2A54-DFCB-E223-B7EA97F3C891}"/>
              </a:ext>
            </a:extLst>
          </p:cNvPr>
          <p:cNvSpPr txBox="1"/>
          <p:nvPr/>
        </p:nvSpPr>
        <p:spPr>
          <a:xfrm>
            <a:off x="838200" y="2254312"/>
            <a:ext cx="518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FBP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Worst</a:t>
            </a:r>
            <a:r>
              <a:rPr lang="it-IT" dirty="0"/>
              <a:t> performance overall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Very</a:t>
            </a:r>
            <a:r>
              <a:rPr lang="it-IT" dirty="0"/>
              <a:t> sensitive to </a:t>
            </a:r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102276-B1FB-6C3A-29CA-951D94539105}"/>
              </a:ext>
            </a:extLst>
          </p:cNvPr>
          <p:cNvSpPr txBox="1"/>
          <p:nvPr/>
        </p:nvSpPr>
        <p:spPr>
          <a:xfrm>
            <a:off x="6096000" y="2367636"/>
            <a:ext cx="532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LPD:</a:t>
            </a:r>
          </a:p>
          <a:p>
            <a:pPr marL="285750" indent="-285750">
              <a:buFontTx/>
              <a:buChar char="-"/>
            </a:pPr>
            <a:r>
              <a:rPr lang="it-IT" dirty="0"/>
              <a:t>Best performer for ±15°, ±30° </a:t>
            </a:r>
            <a:r>
              <a:rPr lang="it-IT" dirty="0" err="1"/>
              <a:t>geometries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Robust to high noise levels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Outperforms TV on noisy images in the 0°–180° range when analyzing a subset of the test 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need longer training to fully exploit wide angular ranges (e.g., 0°–180°)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220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CD9-4701-64C4-3AA0-E0FDE90C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C438-D31A-AB23-6891-32A4DD15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J. Adler and O. </a:t>
            </a:r>
            <a:r>
              <a:rPr lang="en-GB" dirty="0" err="1"/>
              <a:t>Öktem</a:t>
            </a:r>
            <a:r>
              <a:rPr lang="en-GB" dirty="0"/>
              <a:t>, "Learned Primal-Dual Reconstruction," in IEEE Transactions on Medical Imaging, vol. 37, no. 6, pp. 1322-1332, June 2018, </a:t>
            </a:r>
            <a:r>
              <a:rPr lang="en-GB" dirty="0" err="1"/>
              <a:t>doi</a:t>
            </a:r>
            <a:r>
              <a:rPr lang="en-GB" dirty="0"/>
              <a:t>: 10.1109/TMI.2018.2799231.</a:t>
            </a:r>
            <a:endParaRPr lang="en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91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B944-6BAE-EB0A-6958-9E9B432C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69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3676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2BD-0D18-D5BE-51F1-37046E9E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947"/>
          </a:xfrm>
        </p:spPr>
        <p:txBody>
          <a:bodyPr/>
          <a:lstStyle/>
          <a:p>
            <a:r>
              <a:rPr lang="en-IT" dirty="0"/>
              <a:t>Theory Introduction</a:t>
            </a:r>
          </a:p>
        </p:txBody>
      </p:sp>
      <p:pic>
        <p:nvPicPr>
          <p:cNvPr id="5" name="Content Placeholder 4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5C421B60-8583-68FE-4C38-BA90F8545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1821974"/>
            <a:ext cx="3939540" cy="2652756"/>
          </a:xfrm>
        </p:spPr>
      </p:pic>
      <p:pic>
        <p:nvPicPr>
          <p:cNvPr id="7" name="Picture 6" descr="A diagram of a green triangle with blue lines and orange lines&#10;&#10;AI-generated content may be incorrect.">
            <a:extLst>
              <a:ext uri="{FF2B5EF4-FFF2-40B4-BE49-F238E27FC236}">
                <a16:creationId xmlns:a16="http://schemas.microsoft.com/office/drawing/2014/main" id="{4841DA7B-D175-8722-E053-76384AF0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491002"/>
            <a:ext cx="4013200" cy="3314700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745ED24B-E5C3-C39F-396D-D9CA9043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021036"/>
            <a:ext cx="2082800" cy="685800"/>
          </a:xfrm>
          <a:prstGeom prst="rect">
            <a:avLst/>
          </a:prstGeom>
        </p:spPr>
      </p:pic>
      <p:pic>
        <p:nvPicPr>
          <p:cNvPr id="15" name="Picture 1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C4BAD92-F6F7-3A4D-6E45-1A6FC64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31" y="4941944"/>
            <a:ext cx="4838842" cy="8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E5C-1519-772B-546B-4D61C7CA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IT" dirty="0"/>
              <a:t>Problem description</a:t>
            </a:r>
          </a:p>
        </p:txBody>
      </p:sp>
      <p:pic>
        <p:nvPicPr>
          <p:cNvPr id="5" name="Content Placeholder 4" descr="Diagram of a diagram&#10;&#10;AI-generated content may be incorrect.">
            <a:extLst>
              <a:ext uri="{FF2B5EF4-FFF2-40B4-BE49-F238E27FC236}">
                <a16:creationId xmlns:a16="http://schemas.microsoft.com/office/drawing/2014/main" id="{C3E5D2CC-594D-3D94-0B0F-DA8254A4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0393"/>
            <a:ext cx="9049261" cy="31957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3237B-C0BE-AFBA-7843-3CCD064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77" y="5191157"/>
            <a:ext cx="5132583" cy="1119836"/>
          </a:xfrm>
          <a:prstGeom prst="rect">
            <a:avLst/>
          </a:prstGeom>
        </p:spPr>
      </p:pic>
      <p:pic>
        <p:nvPicPr>
          <p:cNvPr id="10" name="Picture 9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997F732C-4228-64A2-37C2-BC7DA285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11" y="4662217"/>
            <a:ext cx="1810910" cy="1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501-57C5-D194-0730-280203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8139-9379-EF91-60B9-C4542E2F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We have compared 3 algorithms:</a:t>
            </a:r>
          </a:p>
          <a:p>
            <a:pPr marL="342900" indent="-342900">
              <a:buFontTx/>
              <a:buChar char="-"/>
            </a:pPr>
            <a:r>
              <a:rPr lang="en-IT" dirty="0"/>
              <a:t>Filtered Back Projection.</a:t>
            </a:r>
          </a:p>
          <a:p>
            <a:pPr marL="342900" indent="-342900">
              <a:buFontTx/>
              <a:buChar char="-"/>
            </a:pPr>
            <a:r>
              <a:rPr lang="en-GB" dirty="0"/>
              <a:t>Total Variation regularization. 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 unrolled method: </a:t>
            </a:r>
            <a:r>
              <a:rPr lang="en-IT" dirty="0"/>
              <a:t>Learned-Primal dual.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898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CEA2-8524-8356-C672-9162F66E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A249-345C-9196-B259-38836204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FBP (Filtered Back Projection)</a:t>
            </a:r>
            <a:r>
              <a:rPr lang="en-GB" dirty="0"/>
              <a:t> is a </a:t>
            </a:r>
            <a:r>
              <a:rPr lang="en-GB" b="1" dirty="0"/>
              <a:t>direct method</a:t>
            </a:r>
            <a:r>
              <a:rPr lang="en-GB" dirty="0"/>
              <a:t> for image reconstruction from sinograms (Radon projections).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</a:t>
            </a:r>
            <a:r>
              <a:rPr lang="el-GR" dirty="0"/>
              <a:t>θ​(</a:t>
            </a:r>
            <a:r>
              <a:rPr lang="en-GB" dirty="0"/>
              <a:t>r) is the </a:t>
            </a:r>
            <a:r>
              <a:rPr lang="en-GB" b="1" dirty="0"/>
              <a:t>Radon transform</a:t>
            </a:r>
            <a:r>
              <a:rPr lang="en-GB" dirty="0"/>
              <a:t> (i.e., projection at angle </a:t>
            </a:r>
            <a:r>
              <a:rPr lang="el-GR" dirty="0"/>
              <a:t>θ)</a:t>
            </a:r>
          </a:p>
          <a:p>
            <a:r>
              <a:rPr lang="en-GB" dirty="0"/>
              <a:t>F and F−1 are the Fourier and inverse Fourier transforms</a:t>
            </a:r>
          </a:p>
          <a:p>
            <a:r>
              <a:rPr lang="en-GB" dirty="0"/>
              <a:t>∣</a:t>
            </a:r>
            <a:r>
              <a:rPr lang="el-GR" dirty="0"/>
              <a:t>ω∣ </a:t>
            </a:r>
            <a:r>
              <a:rPr lang="en-GB" dirty="0"/>
              <a:t>is the </a:t>
            </a:r>
            <a:r>
              <a:rPr lang="en-GB" b="1" dirty="0"/>
              <a:t>ramp filter</a:t>
            </a:r>
            <a:r>
              <a:rPr lang="en-GB" dirty="0"/>
              <a:t> in the frequency domain (or other filters like Shepp–Logan, Hamming, etc.)</a:t>
            </a:r>
          </a:p>
          <a:p>
            <a:r>
              <a:rPr lang="en-GB" dirty="0"/>
              <a:t>This formula:</a:t>
            </a:r>
          </a:p>
          <a:p>
            <a:pPr lvl="1"/>
            <a:r>
              <a:rPr lang="en-GB" b="1" dirty="0"/>
              <a:t>Filters</a:t>
            </a:r>
            <a:r>
              <a:rPr lang="en-GB" dirty="0"/>
              <a:t> the sinogram in frequency domain (amplifying high-frequency components).</a:t>
            </a:r>
          </a:p>
          <a:p>
            <a:pPr lvl="1"/>
            <a:r>
              <a:rPr lang="en-GB" b="1" dirty="0"/>
              <a:t>Back-projects</a:t>
            </a:r>
            <a:r>
              <a:rPr lang="en-GB" dirty="0"/>
              <a:t> the filtered projections over the image domain.</a:t>
            </a:r>
          </a:p>
          <a:p>
            <a:r>
              <a:rPr lang="en-GB" dirty="0"/>
              <a:t>Fast and non-iterative, but sensitive to noise and artifacts.</a:t>
            </a:r>
          </a:p>
          <a:p>
            <a:endParaRPr lang="en-IT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326C94F-AFA9-CECC-646A-1755BAD6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34" y="2369930"/>
            <a:ext cx="7124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DCE9-E627-9062-A7DC-EEC4B55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A977-6B43-D5EA-D7D3-6DCB3D3E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Function used</a:t>
            </a:r>
            <a:r>
              <a:rPr lang="en-GB" dirty="0"/>
              <a:t>: </a:t>
            </a:r>
            <a:r>
              <a:rPr lang="en-GB" dirty="0" err="1"/>
              <a:t>skimage.transform.iradon</a:t>
            </a:r>
            <a:endParaRPr lang="en-GB" dirty="0"/>
          </a:p>
          <a:p>
            <a:r>
              <a:rPr lang="en-GB" b="1" dirty="0"/>
              <a:t>Input</a:t>
            </a:r>
            <a:r>
              <a:rPr lang="en-GB" dirty="0"/>
              <a:t>: sinogram</a:t>
            </a:r>
          </a:p>
          <a:p>
            <a:r>
              <a:rPr lang="en-GB" b="1" dirty="0"/>
              <a:t>Main parameters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theta = </a:t>
            </a:r>
            <a:r>
              <a:rPr lang="en-GB" dirty="0" err="1"/>
              <a:t>np.linspace</a:t>
            </a:r>
            <a:r>
              <a:rPr lang="en-GB" dirty="0"/>
              <a:t>(0., 180., max(</a:t>
            </a:r>
            <a:r>
              <a:rPr lang="en-GB" dirty="0" err="1"/>
              <a:t>img.shape</a:t>
            </a:r>
            <a:r>
              <a:rPr lang="en-GB" dirty="0"/>
              <a:t>), endpoint=False)</a:t>
            </a:r>
          </a:p>
          <a:p>
            <a:pPr lvl="1"/>
            <a:r>
              <a:rPr lang="en-GB" dirty="0" err="1"/>
              <a:t>filter_name</a:t>
            </a:r>
            <a:r>
              <a:rPr lang="en-GB" dirty="0"/>
              <a:t> = "ramp" </a:t>
            </a:r>
            <a:r>
              <a:rPr lang="en-GB" i="1" dirty="0"/>
              <a:t>(Ram-Lak filter)</a:t>
            </a:r>
            <a:endParaRPr lang="en-GB" dirty="0"/>
          </a:p>
          <a:p>
            <a:r>
              <a:rPr lang="en-GB" b="1" dirty="0"/>
              <a:t>Output</a:t>
            </a:r>
            <a:r>
              <a:rPr lang="en-GB" dirty="0"/>
              <a:t>: reconstructed image using inverse Radon transform.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122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308-871B-E50D-7539-BBD4B683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719-2281-39CC-B298-F1C4FBC8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Enhance image reconstruction by preserving edges while removing noise.</a:t>
            </a:r>
          </a:p>
          <a:p>
            <a:r>
              <a:rPr lang="en-GB" dirty="0"/>
              <a:t>Total Variation is defined as the sum of gradient magnitudes: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Solves problems of the form:</a:t>
            </a:r>
            <a:endParaRPr lang="en-IT" dirty="0"/>
          </a:p>
        </p:txBody>
      </p:sp>
      <p:pic>
        <p:nvPicPr>
          <p:cNvPr id="5" name="Picture 4" descr="A math symbols with a plus and a plus&#10;&#10;AI-generated content may be incorrect.">
            <a:extLst>
              <a:ext uri="{FF2B5EF4-FFF2-40B4-BE49-F238E27FC236}">
                <a16:creationId xmlns:a16="http://schemas.microsoft.com/office/drawing/2014/main" id="{5C0B7BDA-9CA1-EA31-10F2-8B229336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66" y="5152887"/>
            <a:ext cx="5671733" cy="743088"/>
          </a:xfrm>
          <a:prstGeom prst="rect">
            <a:avLst/>
          </a:prstGeom>
        </p:spPr>
      </p:pic>
      <p:pic>
        <p:nvPicPr>
          <p:cNvPr id="9" name="Picture 8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46A53DA5-6342-D0EE-5608-A798F4AA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7" y="3429000"/>
            <a:ext cx="2552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15D-568D-078C-F258-18E8FDB2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8BD8-139C-5A0F-7F6B-36F09E4D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Optimization Algorithm</a:t>
            </a:r>
            <a:r>
              <a:rPr lang="en-GB" dirty="0"/>
              <a:t>: ISTA (Iterative Shrinkage-Thresholding Algorithm)</a:t>
            </a:r>
          </a:p>
          <a:p>
            <a:r>
              <a:rPr lang="en-GB" b="1" dirty="0"/>
              <a:t>Step Size (Learning Rate)</a:t>
            </a:r>
            <a:r>
              <a:rPr lang="en-GB" dirty="0"/>
              <a:t>: </a:t>
            </a:r>
            <a:r>
              <a:rPr lang="en-GB" dirty="0" err="1"/>
              <a:t>step_size</a:t>
            </a:r>
            <a:r>
              <a:rPr lang="en-GB" dirty="0"/>
              <a:t> = 0.005</a:t>
            </a:r>
          </a:p>
          <a:p>
            <a:r>
              <a:rPr lang="en-GB" b="1" dirty="0"/>
              <a:t>Regularization Weight</a:t>
            </a:r>
            <a:r>
              <a:rPr lang="en-GB" dirty="0"/>
              <a:t>: </a:t>
            </a:r>
            <a:r>
              <a:rPr lang="en-GB" dirty="0" err="1"/>
              <a:t>lambda_tv</a:t>
            </a:r>
            <a:r>
              <a:rPr lang="en-GB" dirty="0"/>
              <a:t> = 0.05 </a:t>
            </a:r>
            <a:r>
              <a:rPr lang="en-GB" i="1" dirty="0"/>
              <a:t>(tuned for balance between </a:t>
            </a:r>
            <a:r>
              <a:rPr lang="en-GB" dirty="0"/>
              <a:t>data fidelity and smoothness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Proximal Operator</a:t>
            </a:r>
            <a:r>
              <a:rPr lang="en-GB" dirty="0"/>
              <a:t>: </a:t>
            </a:r>
            <a:r>
              <a:rPr lang="en-GB" dirty="0" err="1"/>
              <a:t>tv_proximal_operator</a:t>
            </a:r>
            <a:r>
              <a:rPr lang="en-GB" dirty="0"/>
              <a:t>(update, weight=</a:t>
            </a:r>
            <a:r>
              <a:rPr lang="en-GB" dirty="0" err="1"/>
              <a:t>lambda_tv</a:t>
            </a:r>
            <a:r>
              <a:rPr lang="en-GB" dirty="0"/>
              <a:t> * </a:t>
            </a:r>
            <a:r>
              <a:rPr lang="en-GB" dirty="0" err="1"/>
              <a:t>step_size</a:t>
            </a:r>
            <a:r>
              <a:rPr lang="en-GB" dirty="0"/>
              <a:t>) </a:t>
            </a:r>
            <a:r>
              <a:rPr lang="en-GB" i="1" dirty="0"/>
              <a:t>(uses </a:t>
            </a:r>
            <a:r>
              <a:rPr lang="en-GB" i="1" dirty="0" err="1"/>
              <a:t>Chambolle's</a:t>
            </a:r>
            <a:r>
              <a:rPr lang="en-GB" i="1" dirty="0"/>
              <a:t> method from </a:t>
            </a:r>
            <a:r>
              <a:rPr lang="en-GB" i="1" dirty="0" err="1"/>
              <a:t>skimage.restoration.denoise_tv_chambolle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Number of Iterations</a:t>
            </a:r>
            <a:r>
              <a:rPr lang="en-GB" dirty="0"/>
              <a:t>: </a:t>
            </a:r>
            <a:r>
              <a:rPr lang="en-GB" dirty="0" err="1"/>
              <a:t>num_iterations</a:t>
            </a:r>
            <a:r>
              <a:rPr lang="en-GB" dirty="0"/>
              <a:t> = 100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2041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812</Words>
  <Application>Microsoft Macintosh PowerPoint</Application>
  <PresentationFormat>Widescreen</PresentationFormat>
  <Paragraphs>113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Google Sans Text</vt:lpstr>
      <vt:lpstr>Office Theme</vt:lpstr>
      <vt:lpstr>Unrolling algorithms for tomography of limited angles</vt:lpstr>
      <vt:lpstr>Project description</vt:lpstr>
      <vt:lpstr>Theory Introduction</vt:lpstr>
      <vt:lpstr>Problem description</vt:lpstr>
      <vt:lpstr>Methodology</vt:lpstr>
      <vt:lpstr>FBP - Theory</vt:lpstr>
      <vt:lpstr>FBP - Implementation</vt:lpstr>
      <vt:lpstr>TV - Theory</vt:lpstr>
      <vt:lpstr>TV - Implementation</vt:lpstr>
      <vt:lpstr>LPD - Theory</vt:lpstr>
      <vt:lpstr>LPD - Implementation</vt:lpstr>
      <vt:lpstr>LPD DESIGN</vt:lpstr>
      <vt:lpstr>Introducing the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on a subset of the test set </vt:lpstr>
      <vt:lpstr>Conclusions</vt:lpstr>
      <vt:lpstr>Bibliography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Matteo Fontana</cp:lastModifiedBy>
  <cp:revision>21</cp:revision>
  <dcterms:created xsi:type="dcterms:W3CDTF">2025-05-15T08:55:53Z</dcterms:created>
  <dcterms:modified xsi:type="dcterms:W3CDTF">2025-05-17T17:38:37Z</dcterms:modified>
</cp:coreProperties>
</file>